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327" r:id="rId2"/>
    <p:sldId id="264" r:id="rId3"/>
    <p:sldId id="256" r:id="rId4"/>
    <p:sldId id="276" r:id="rId5"/>
    <p:sldId id="277" r:id="rId6"/>
    <p:sldId id="278" r:id="rId7"/>
    <p:sldId id="280" r:id="rId8"/>
    <p:sldId id="266" r:id="rId9"/>
    <p:sldId id="320" r:id="rId10"/>
    <p:sldId id="300" r:id="rId11"/>
    <p:sldId id="302" r:id="rId12"/>
    <p:sldId id="297" r:id="rId13"/>
    <p:sldId id="312" r:id="rId14"/>
    <p:sldId id="270" r:id="rId15"/>
    <p:sldId id="274" r:id="rId16"/>
    <p:sldId id="273" r:id="rId17"/>
    <p:sldId id="321" r:id="rId18"/>
    <p:sldId id="324" r:id="rId19"/>
    <p:sldId id="285" r:id="rId20"/>
    <p:sldId id="296" r:id="rId21"/>
    <p:sldId id="289" r:id="rId22"/>
    <p:sldId id="292" r:id="rId23"/>
    <p:sldId id="316" r:id="rId24"/>
    <p:sldId id="286" r:id="rId25"/>
    <p:sldId id="322" r:id="rId26"/>
    <p:sldId id="287" r:id="rId27"/>
    <p:sldId id="308" r:id="rId28"/>
    <p:sldId id="310" r:id="rId29"/>
    <p:sldId id="294" r:id="rId30"/>
    <p:sldId id="303" r:id="rId31"/>
    <p:sldId id="304" r:id="rId32"/>
    <p:sldId id="288" r:id="rId33"/>
    <p:sldId id="298" r:id="rId34"/>
    <p:sldId id="290" r:id="rId35"/>
    <p:sldId id="291" r:id="rId36"/>
    <p:sldId id="309" r:id="rId37"/>
    <p:sldId id="281" r:id="rId38"/>
    <p:sldId id="258" r:id="rId39"/>
    <p:sldId id="259" r:id="rId40"/>
    <p:sldId id="260" r:id="rId41"/>
    <p:sldId id="282" r:id="rId42"/>
    <p:sldId id="284" r:id="rId43"/>
    <p:sldId id="326" r:id="rId44"/>
    <p:sldId id="261" r:id="rId45"/>
    <p:sldId id="283" r:id="rId46"/>
    <p:sldId id="262" r:id="rId47"/>
    <p:sldId id="272" r:id="rId48"/>
    <p:sldId id="306" r:id="rId49"/>
    <p:sldId id="325" r:id="rId50"/>
    <p:sldId id="279" r:id="rId51"/>
    <p:sldId id="328" r:id="rId52"/>
    <p:sldId id="263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53329-D0AE-4875-86BF-5EEBA19A4F04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B7363-B445-4C26-BC4E-3A69473C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Участница мероприятий школы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DC59D-1C53-4DBF-97B5-5671BFC90DA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21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выступления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DC59D-1C53-4DBF-97B5-5671BFC90DA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53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4293096"/>
            <a:ext cx="7632848" cy="172819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Презентацию подготовили: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совет дела школы,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Педагог-организатор - Хафизова Дамира </a:t>
            </a:r>
            <a:r>
              <a:rPr lang="ru-RU" b="1" dirty="0" err="1">
                <a:solidFill>
                  <a:srgbClr val="002060"/>
                </a:solidFill>
              </a:rPr>
              <a:t>М</a:t>
            </a:r>
            <a:r>
              <a:rPr lang="ru-RU" b="1" dirty="0" err="1" smtClean="0">
                <a:solidFill>
                  <a:srgbClr val="002060"/>
                </a:solidFill>
              </a:rPr>
              <a:t>унировна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171" y="1700808"/>
            <a:ext cx="842089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Ученическое самоуправление </a:t>
            </a:r>
          </a:p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МБОУ «Старо-</a:t>
            </a:r>
            <a:r>
              <a:rPr lang="ru-RU" sz="2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Уруссинская</a:t>
            </a:r>
            <a:endParaRPr lang="ru-RU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средняя общеобразовательная школа»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413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фон\фон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2" t="4658" r="14584" b="4449"/>
          <a:stretch/>
        </p:blipFill>
        <p:spPr bwMode="auto">
          <a:xfrm>
            <a:off x="2632363" y="803564"/>
            <a:ext cx="4225637" cy="497378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0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Дамира\Desktop\фон\фон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0" y="0"/>
            <a:ext cx="9153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7" descr="F:\PIC_0003.JPG"/>
          <p:cNvPicPr>
            <a:picLocks noGrp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4897438" cy="341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Герб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4208" y="188640"/>
            <a:ext cx="2356658" cy="244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1505" y="4033707"/>
            <a:ext cx="835292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МБОУ «Старо-</a:t>
            </a:r>
            <a:r>
              <a:rPr lang="ru-RU" sz="3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Уруссинская</a:t>
            </a:r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СОШ»</a:t>
            </a:r>
          </a:p>
          <a:p>
            <a:pPr algn="ctr"/>
            <a:r>
              <a:rPr lang="ru-RU" sz="3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Ютазинского</a:t>
            </a:r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муниципального района РТ</a:t>
            </a:r>
          </a:p>
        </p:txBody>
      </p:sp>
    </p:spTree>
    <p:extLst>
      <p:ext uri="{BB962C8B-B14F-4D97-AF65-F5344CB8AC3E}">
        <p14:creationId xmlns:p14="http://schemas.microsoft.com/office/powerpoint/2010/main" val="29553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фон\фон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7"/>
            <a:ext cx="8712968" cy="3240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Ученическое самоуправление (УС) – это специфическая организация коллективной деятельности, целью которой является саморазвитие личности учащихся.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программы: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благоприятных педагогических, организационных социальных условий для самореализации, самоутверждения, саморазвития каждого учащегося в процессе включения его в разнообразную содержательную индивидуальную и коллективную деятельность; стимулирование учащихся к социальной активности и творчеству, воспитание гражданина с высокой демократической культурой.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232" y="3573016"/>
            <a:ext cx="87842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Задача программы: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   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направить деятельность учащихся таким образом, чтобы их действия были социально одобрены и социально признаны.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обучение детей эффективным способам взаимодействия со сверстниками и взрослыми;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развитие потребности в дальнейшем саморазвитии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реализации личностного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потенциала;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воспитание необходимых для  личности   качеств: инициатива, самодеятельность, творчество.</a:t>
            </a:r>
          </a:p>
        </p:txBody>
      </p:sp>
    </p:spTree>
    <p:extLst>
      <p:ext uri="{BB962C8B-B14F-4D97-AF65-F5344CB8AC3E}">
        <p14:creationId xmlns:p14="http://schemas.microsoft.com/office/powerpoint/2010/main" val="136291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фон\фон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476672"/>
            <a:ext cx="885698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Через самоуправление решаются задачи: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знаний, умений и опыта организационной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управленческой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деятельности;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развитие, сплочение и координация ученического коллектива;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культуры деловых отношений, навыков ведения деловой документации;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решать проблемы, развитие самостоятельности учащихся по решению школьных вопросов;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самораскрытие и самореализация личности;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принцип равноправия в совместной деятельности;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планировать трудовую деятельность, рационально использовать рабочее время и место, вести учет результатов труда;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требовательности к себе и товарищам;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воспитание нетерпимого отношения к нарушителям трудовой дисциплины;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адаптация выпускников к непрерывно изменяющимся жизненным усло­виям;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разноуровневый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подход в организации самоуправления с учетом лично­стных потребностей школьников, определяющих их цели и профессио­нальную ориентацию;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готовности участвовать в различных социальных проектах.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сохранение школьных традиций.</a:t>
            </a:r>
          </a:p>
        </p:txBody>
      </p:sp>
    </p:spTree>
    <p:extLst>
      <p:ext uri="{BB962C8B-B14F-4D97-AF65-F5344CB8AC3E}">
        <p14:creationId xmlns:p14="http://schemas.microsoft.com/office/powerpoint/2010/main" val="41832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фон\фон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Реализация цели: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создание организационно-педагогических условий для функционирования органов ученического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- предполагает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               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демократической культуры отношений педагогов и учащихся. Каждый учащийся, учитель должен четко осознавать комплекс своих прав, знать перечень своих обязанностей, иметь гарантии их выполнения. Отношения строятся на взаимном уважении, и на этой основе укрепляется сфера дружеских отношений.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               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предоставление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учащимся согласно Закону РФ «Об образовании» права на участие наравне с родителями и педагогами в принятии решений осуществлении деятельности, определяющей динамику позитивного развития школы, улучшение состояния учебно-воспитательного процесса.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 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уровня психолого-педагогических знаний и умений педагогов через МО, совещания, семинары, консультации, самообразование.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позиции учащегося и учителя в учебно-      воспитательном пространстве от пассивной к активной.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в воспитательной практике ситуаций успеха, благоприятных для свободного проявления личности учащегося и преодоления его пассивности.</a:t>
            </a:r>
          </a:p>
          <a:p>
            <a:pPr marL="0" indent="0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и развитие методической базы по вопросам воспитания и развития личности подростка.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86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фон\фон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dirty="0"/>
              <a:t>Самоуправление в школе – необходимый компонент современного воспитания.</a:t>
            </a:r>
          </a:p>
          <a:p>
            <a:pPr marL="0" lvl="0" indent="0">
              <a:buNone/>
            </a:pPr>
            <a:r>
              <a:rPr lang="ru-RU" dirty="0"/>
              <a:t>Его цель в современных условиях – адаптация выпускников к не­прерывно изменяющимся жизненным условиям.</a:t>
            </a:r>
          </a:p>
          <a:p>
            <a:pPr marL="0" lvl="0" indent="0">
              <a:buNone/>
            </a:pPr>
            <a:r>
              <a:rPr lang="ru-RU" dirty="0"/>
              <a:t>Самоуправление   способствует  личностному   росту   школьников, развитию их ответственности и самостоятельности.</a:t>
            </a:r>
          </a:p>
          <a:p>
            <a:pPr marL="0" lvl="0" indent="0">
              <a:buNone/>
            </a:pPr>
            <a:r>
              <a:rPr lang="ru-RU" dirty="0"/>
              <a:t>Наиболее успешным является </a:t>
            </a:r>
            <a:r>
              <a:rPr lang="ru-RU" dirty="0" err="1"/>
              <a:t>разноуровневый</a:t>
            </a:r>
            <a:r>
              <a:rPr lang="ru-RU" dirty="0"/>
              <a:t> подход в организации самоуправления, когда учитываются личностные потребности школьников, определяющие их цели и профессиональную ориентацию.</a:t>
            </a:r>
          </a:p>
          <a:p>
            <a:pPr marL="0" lvl="0" indent="0">
              <a:buNone/>
            </a:pPr>
            <a:r>
              <a:rPr lang="ru-RU" dirty="0"/>
              <a:t>Самоуправление способствует раскрытию школьников как мыслителей, способных прогнозировать не только свою жизнь, но страны.</a:t>
            </a:r>
          </a:p>
          <a:p>
            <a:pPr marL="0" lvl="0" indent="0">
              <a:buNone/>
            </a:pPr>
            <a:r>
              <a:rPr lang="ru-RU" dirty="0"/>
              <a:t>Самоуправление формирует готовность участвовать в различных проектах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r>
              <a:rPr lang="ru-RU" dirty="0" smtClean="0"/>
              <a:t>Конкурентоспособность наших выпускников в жизни.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1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амира\Pictures\246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 dirty="0" smtClean="0"/>
              <a:t>Что такое детское самоуправление?</a:t>
            </a:r>
            <a:r>
              <a:rPr lang="ru-RU" sz="4000" dirty="0" smtClean="0"/>
              <a:t> 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610600" cy="5257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Это система управления работой детского объединения, в которой основную роль играют сами дети.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Обучающиеся могут самостоятельно:</a:t>
            </a:r>
          </a:p>
          <a:p>
            <a:pPr marL="0" indent="0" eaLnBrk="1" hangingPunct="1"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Планировать  и организовывать мероприятия</a:t>
            </a:r>
          </a:p>
          <a:p>
            <a:pPr marL="0" indent="0" eaLnBrk="1" hangingPunct="1"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Осуществлять контроль за соблюдением возложенных обязанностей</a:t>
            </a:r>
          </a:p>
          <a:p>
            <a:pPr marL="0" indent="0" eaLnBrk="1" hangingPunct="1"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 Оценивать качество проведенных мероприятий</a:t>
            </a:r>
          </a:p>
          <a:p>
            <a:pPr marL="0" indent="0" eaLnBrk="1" hangingPunct="1"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Вести рейтинг обучающихся на основе активности и качества их участия в жизни объединения.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04734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352928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Через свое участие в решении проблем школьники вырабатывают у себя качества, необходимые для преодоления сложностей социальной жизни. От отношения детей к целям совместной деятельности зависит их позиция в решении управленческих проблем.</a:t>
            </a:r>
          </a:p>
          <a:p>
            <a:pPr marL="0" indent="0">
              <a:buNone/>
            </a:pPr>
            <a:r>
              <a:rPr lang="ru-RU" dirty="0" smtClean="0"/>
              <a:t>   Учащиеся </a:t>
            </a:r>
            <a:r>
              <a:rPr lang="ru-RU" dirty="0" smtClean="0"/>
              <a:t>2-7 </a:t>
            </a:r>
            <a:r>
              <a:rPr lang="ru-RU" dirty="0" smtClean="0"/>
              <a:t>класса школы объединены в детскую организацию Союз наследников Татарстана. Управляет организацией орган самоуправления –Совет </a:t>
            </a:r>
            <a:r>
              <a:rPr lang="ru-RU" dirty="0" smtClean="0"/>
              <a:t>дела (2-11 классы). </a:t>
            </a:r>
            <a:r>
              <a:rPr lang="ru-RU" dirty="0" smtClean="0"/>
              <a:t>Этот орган отличается тем, что все члены Совета принимают решения, стоящие перед ними, как свои личные, переживают за результаты работы, активно участвуют в обсуждении вопросов жизни детской организации, большинство организаторских задач реализуют самостоятельно. В совете дела четко распределены обязанности между членами, которые способны к согласованным действиям в самых сложных ситуациях. В работе Совета четко выражено лидерство отдельных учащихся в различных видах деятельности, все члены детской организации поддерживают решения Совета дела, готовы всегда отвечать за свои поступки и поступки своих товарищей, прилагают все усилия, чтобы выполнить задачи, поставленные перед коллективом.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007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Дамира\Desktop\все с рабочего стола\отчет меропрриятия\Новая папка\SAM_48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7" y="571931"/>
            <a:ext cx="357635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амира\Desktop\все с рабочего стола\отчет меропрриятия\Новая папка\SAM_49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00562"/>
            <a:ext cx="3898589" cy="256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Дамира\Desktop\все фото\НОЯ\PIC_003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7" r="7831" b="19679"/>
          <a:stretch/>
        </p:blipFill>
        <p:spPr bwMode="auto">
          <a:xfrm>
            <a:off x="611560" y="3573016"/>
            <a:ext cx="3744416" cy="29989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Дамира\Desktop\все фото\НОЯ\PIC_002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30"/>
          <a:stretch/>
        </p:blipFill>
        <p:spPr bwMode="auto">
          <a:xfrm>
            <a:off x="4847771" y="476672"/>
            <a:ext cx="3910850" cy="2691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1750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58108"/>
            <a:ext cx="8047878" cy="924475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</a:rPr>
              <a:t>Ежегодно в октябре месяце проводим день самоуправления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C:\Users\Дамира\Desktop\фотографии самоуравление 2013\DSC0094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3"/>
          <a:stretch/>
        </p:blipFill>
        <p:spPr bwMode="auto">
          <a:xfrm>
            <a:off x="683568" y="1268760"/>
            <a:ext cx="3321685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Дамира\Desktop\фотографии самоуравление 2013\DSC009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877" y="4149080"/>
            <a:ext cx="3343275" cy="254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G:\Новая папка (3)\DSC065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80" y="1237215"/>
            <a:ext cx="3960440" cy="282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4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920" y="692696"/>
            <a:ext cx="7125113" cy="92447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Наши ученики- депутаты районной Думы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7410" name="Picture 2" descr="C:\Users\Дамира\Desktop\фотки\PIC_0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84984"/>
            <a:ext cx="3500206" cy="262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5796784"/>
            <a:ext cx="51315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Ведут прием населения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2" descr="C:\Users\Дамира\Desktop\фото дрд\PIC_0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22640"/>
            <a:ext cx="3422005" cy="25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Дамира\Desktop\все с рабочего стола\отчет меропрриятия\2013-2014уч.год\новогодние елки\DSC0099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94232" y="899438"/>
            <a:ext cx="307568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33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9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мира\Pictures\246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68080" y="692696"/>
            <a:ext cx="5364088" cy="4320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2200" b="1" i="1" dirty="0" smtClean="0"/>
              <a:t>Самоуправление 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из методов развития лидерских      качеств подростков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135438" y="1628800"/>
            <a:ext cx="4757042" cy="46805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Сунагатуллина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Гульназ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 самоуправления: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1.Учит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меня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умению руководить и подчиняться.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2. Учит быть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требовательным, объективным, самостоятельным.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3. Способствует воспитанию чувства ответственности и коллективизма.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Вырабатывает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правильное отношение к критике.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5. Создаёт условия для проявления и развития способностей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Даёт возможность чётко и качественно организовать работу в классе, школе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1800" b="1" i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800" b="1" i="1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00938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школе выявляем лидерские качества детей</a:t>
            </a:r>
          </a:p>
        </p:txBody>
      </p:sp>
      <p:pic>
        <p:nvPicPr>
          <p:cNvPr id="7" name="Picture 2" descr="G:\гульназ 2014год\лидер\DSCN162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4" t="15098" r="13583" b="27330"/>
          <a:stretch/>
        </p:blipFill>
        <p:spPr bwMode="auto">
          <a:xfrm>
            <a:off x="1259632" y="668635"/>
            <a:ext cx="2382358" cy="243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4388911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Сунагатуллина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Гульназ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Рафисовна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ученица 10 класса -</a:t>
            </a:r>
            <a:r>
              <a:rPr lang="ru-RU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лидер исполнитель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044" y="5589240"/>
            <a:ext cx="33588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Заняла 2 место в муниципальном туре «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Лидер –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XXI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века-2014»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G:\2014-12-16 диплом33\диплом33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79" y="2193240"/>
            <a:ext cx="1544103" cy="217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5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Дамира\Pictures\246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8" y="692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Дамира\Desktop\лидер\DSC0107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26" y="3729438"/>
            <a:ext cx="3903094" cy="275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Дамира\Desktop\все фото\семинар тат фото\SDC119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Дамира\Desktop\все фото\семинар тат фото\SDC119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584" y="3729438"/>
            <a:ext cx="3535853" cy="265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Дамира\Desktop\все фото\осенний старший\DSC038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548680"/>
            <a:ext cx="3576397" cy="268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926613" y="3244334"/>
            <a:ext cx="4495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Участница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общешкольных мероприятий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09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Дамира\Pictures\246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Дамира\Desktop\все фото\осенний старший\DSC0390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5988"/>
            <a:ext cx="3627249" cy="272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Дамира\Desktop\все фото\фотографии самоуравление 2013\DSC009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395043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Дамира\Desktop\лидер\SDC119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89" y="545201"/>
            <a:ext cx="3481631" cy="2611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846481" y="3244334"/>
            <a:ext cx="1927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выступления</a:t>
            </a:r>
          </a:p>
        </p:txBody>
      </p:sp>
      <p:pic>
        <p:nvPicPr>
          <p:cNvPr id="17" name="Picture 2" descr="C:\Users\Дамира\Desktop\отчет меропрриятия\Новая папка\SAM_49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378651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18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мира\Pictures\246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68080" y="692696"/>
            <a:ext cx="5364088" cy="4320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836712"/>
            <a:ext cx="4757042" cy="46805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1800" b="1" i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800" b="1" i="1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00938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школе выявляем лидерские качества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216" y="40795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Юсупов Ильнар (9 класс)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лидер интеллектуал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C:\Users\Дамира\Desktop\фото для района\DSC082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85" y="1124744"/>
            <a:ext cx="3782045" cy="283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Дамира\Desktop\фото для района\DSC082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69459"/>
            <a:ext cx="3854053" cy="289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29050" y="40795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Махмутов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Фарит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(11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класс)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лидер интеллектуал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8784" y="5061083"/>
            <a:ext cx="78732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Выступление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районном семинаре заместителей директоров по воспитательной работе с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презентациями на тему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«Я за здоровый образ жизни»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8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мира\Pictures\246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68080" y="692696"/>
            <a:ext cx="5364088" cy="4320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836712"/>
            <a:ext cx="4757042" cy="46805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1800" b="1" i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800" b="1" i="1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00938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школе выявляем лидерские качества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216" y="40795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Мухаметова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Регина  (9 класс)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лидер -организатор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Users\Дамира\Desktop\все с рабочего стола\отчет меропрриятия\2013-2014уч.год\новогодние елки\DSC010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2"/>
          <a:stretch/>
        </p:blipFill>
        <p:spPr bwMode="auto">
          <a:xfrm>
            <a:off x="768784" y="836712"/>
            <a:ext cx="3479513" cy="285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Дамира\Desktop\все с рабочего стола\отчет меропрриятия\2013-2014уч.год\новогодние елки\DSC0107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7" t="-410" r="-557" b="-3462"/>
          <a:stretch/>
        </p:blipFill>
        <p:spPr bwMode="auto">
          <a:xfrm>
            <a:off x="4716016" y="739286"/>
            <a:ext cx="3624483" cy="29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Дамира\Desktop\фото для района\DSC081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28256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7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мира\Pictures\0001-002-Muzyka-nachala-khkh-ve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20" y="0"/>
            <a:ext cx="9189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832"/>
            <a:ext cx="8064896" cy="35940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Культмассовый сектор выбирается и утверждается на первом заседании Совета дела.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Культмассовый сектор создается для контроля за состоянием культурой общения детей, организации отдыха, организации досуга и развлечения детей.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В функции культмассового сектора входят: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подготовка и проведение вечеров отдыха, праздников, фестивалей,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интеллектуальных игр,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выставок, конкурсов, тематических дискотек, театральных постановок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Руководит работой культмассового сектора ответственный за культмассовую работу. Он оказывает помощь в организации культурно-массовых мероприятий, следит за культурой общения учащихся, организует разработку сценариев мероприятий.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Анализ деятельности культмассового сектора представляется на последнем заседании Совета дела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6632"/>
            <a:ext cx="864095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культмассового сектора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74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Дамира\Desktop\фотки\SDC125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57" y="636980"/>
            <a:ext cx="3884249" cy="291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Дамира\Desktop\день мам статья\DSC08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3055"/>
            <a:ext cx="4240922" cy="277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Новая папка (3)\SAM_12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64704"/>
            <a:ext cx="3683928" cy="279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K:\доклад август\DSC056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5" y="3757669"/>
            <a:ext cx="3890142" cy="2957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61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Дамира\Pictures\d23d436e2cbcebebfdc57afe6c294dc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884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409" y="116632"/>
            <a:ext cx="8229600" cy="706090"/>
          </a:xfrm>
        </p:spPr>
        <p:txBody>
          <a:bodyPr>
            <a:normAutofit/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трудового сектора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073427"/>
          </a:xfrm>
        </p:spPr>
        <p:txBody>
          <a:bodyPr>
            <a:normAutofit lnSpcReduction="10000"/>
          </a:bodyPr>
          <a:lstStyle/>
          <a:p>
            <a:pPr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Спортивный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сектор выбирается и утверждается на первом заседании Совета дела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Трудовой сектор создается для контроля за состоянием культурой общения детей, организации отдыха, организации досуга и развлечения детей.</a:t>
            </a:r>
          </a:p>
          <a:p>
            <a:pPr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функции трудового сектора входят: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рганизация генеральной уборки помещений школы в конце четверти;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распределение классов для дежурства по школе;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помощь администрации в обеспечении порядка в школе;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проведение субботников;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организация озеленения территории школы и классов;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организация и проведение экологической и краеведческой работы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Руководит работой трудового сектора ответственный за трудовую работу. Он отвечает за выполнение всех функций работы сектора.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Анализ деятельности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трудового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сектора представляется на последнем заседании Совета дела</a:t>
            </a:r>
            <a:endParaRPr lang="ru-RU" sz="1800" dirty="0"/>
          </a:p>
          <a:p>
            <a:pPr>
              <a:buAutoNum type="arabicPeriod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07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Дамира\Pictures\мавлида участок\SAM_28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548680"/>
            <a:ext cx="3500206" cy="262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амира\Pictures\мавлида участок\SAM_28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98" y="548680"/>
            <a:ext cx="3500206" cy="262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амира\Desktop\все с рабочего стола\отчет меропрриятия\Новая папка\SAM_48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66" y="3789040"/>
            <a:ext cx="3648293" cy="256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Дамира\Desktop\все с рабочего стола\отчет меропрриятия\PA0209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99" y="3617390"/>
            <a:ext cx="3500206" cy="262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65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Новая папка (3)\IMG_8084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3255690" cy="217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:\Новая папка (3)\IMG_8083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33056"/>
            <a:ext cx="3975770" cy="265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Новая папка (3)\PIC_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Новая папка (3)\100_19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2696"/>
            <a:ext cx="3349997" cy="251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47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амира\Pictures\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4"/>
            <a:ext cx="9144000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3" y="332656"/>
            <a:ext cx="7125113" cy="92447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учебного 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сектора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76064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сектор выбирается и утверждается на первом заседании Совета дела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Учебный сектор создается для контроля за учебой и повышения ее качества.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функции учебного сектора входят: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работа с нарушителями дисциплины, порядка;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Создание условий для учебной деятельности школьников;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Сбор информации по успеваемости;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Проверка состояния дневников, учебников;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Посещение библиотек;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Помощь в проведении литературных вечеров.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* Проведение интеллектуального марафона, предметных недель, олимпиад.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Руководит работой учебного сектора ответственный за учебную работу. Он отвечает за организацию работы с нарушителями дисциплины, порядка, создание условий для учебной деятельности школьников, сбор информации об учебном процессе, организует проверку состояния дневников, учебников, контролирует посещение учащимися библиотек, помогает в проведении литературных вечеров, интеллектуальных марафонов. 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деятельности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учебного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сектора представляется на последнем заседании Совета дела.</a:t>
            </a: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7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фото)\CIMG26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27122"/>
            <a:ext cx="3867680" cy="290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 descr="K:\лагерь зима 2013-14\PIC_0020 (2)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76672"/>
            <a:ext cx="3640761" cy="26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Дамира\Desktop\фотки\День мам\102_05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17435"/>
            <a:ext cx="3928793" cy="294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ото\DSCN021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672408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522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Дамира\Pictures\1260174713_obla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спортивного  сектора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109" y="1772816"/>
            <a:ext cx="8784976" cy="4104456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Спортивный сектор выбирается и утверждается на первом заседании Совета дела.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Спортивный сектор создается для контроля за состоянием здоровья учащихся, повышения роли спортивно-массовых мероприятий.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функции спортивного сектора входят: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*  подготовка и проведение общешкольных и классных спортивных соревнований;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* участие в районных спортивных соревнованиях;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*сбор информации о спортивных достижениях учащихся школы;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* пропаганда здорового образа жизни;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* внедрение в учебный и воспитательный процесс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технологий.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4. Руководит работой спортивного сектора ответственный за спортивную работу. Он оказывает помощь в проведении спортивно-оздоровительных занятий, разработке комплексов утренней гимнастики, организации спортивно-массовых праздников.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Анализ деятельности спортивного  сектора представляется на последнем заседании Совета дела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63505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Дамира\Desktop\фон\фон 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92" y="0"/>
            <a:ext cx="915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90" y="404664"/>
            <a:ext cx="8496944" cy="92447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5" name="Picture 7" descr="E:\фото Ильнар\BNcSdx9jft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77" y="1340768"/>
            <a:ext cx="2520280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фото Ильнар\vMhCQkuMlC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305" y="1403681"/>
            <a:ext cx="2742016" cy="182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Дамира\Desktop\ввв\gIh6raa9xP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96" y="4405788"/>
            <a:ext cx="2401062" cy="160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3429000"/>
            <a:ext cx="86409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Юсупов </a:t>
            </a:r>
            <a:r>
              <a:rPr lang="ru-RU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r>
              <a:rPr lang="ru-RU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льнар-воспитанник ДОУ «Олимп» победитель и призер всероссийских,</a:t>
            </a:r>
          </a:p>
          <a:p>
            <a:pPr algn="ctr"/>
            <a:r>
              <a:rPr lang="ru-RU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республиканских и районных соревнований по легкой атлетике</a:t>
            </a:r>
            <a:endParaRPr lang="ru-RU" sz="1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Picture 3" descr="C:\Users\Дамира\Desktop\ввв\YOEgSh2niZ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985" y="4439566"/>
            <a:ext cx="2394279" cy="159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544" y="6017922"/>
            <a:ext cx="763284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Юнусов Василь- воспитанник ПМК «Атлант», член сборной команды района по футболу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5151" y="260648"/>
            <a:ext cx="66976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спортивный сектор ответственные </a:t>
            </a:r>
          </a:p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наши ребята- спортсмены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5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фон\фон 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Дамира\Desktop\рузиль\1 место 400м Юсупов Ильнар, 3 место 400м Халяпов Эрнес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60648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Дамира\Desktop\рузиль\2 место на 800м Юсупов Ильна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370" y="3572007"/>
            <a:ext cx="3972094" cy="291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:\кросс2012\IMG_19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712" y="282509"/>
            <a:ext cx="4287688" cy="285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E:\кросс2012\IMG_19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573016"/>
            <a:ext cx="4330576" cy="288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9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Дамира\Pictures\кросс наций\крос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809397" cy="285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Дамира\Desktop\фото для района\DSC081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7789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амира\Desktop\фото для района\DSC081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9943"/>
            <a:ext cx="3521365" cy="264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Новая папка (3)\лыжная подготовка 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67708"/>
            <a:ext cx="3624660" cy="271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6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Дамира\Desktop\все фото\а ну-ка парни 2014г\DSC0506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3798168" cy="2568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Дамира\Desktop\все фото\а ну-ка парни 2014г\DSC052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528391" cy="24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Дамира\Desktop\все фото\а ну-ка парни 2014г\DSC0527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3240360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Дамира\Desktop\все фото\а ну-ка парни 2014г\DSC0514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86305"/>
            <a:ext cx="3456384" cy="24775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814680" y="3228338"/>
            <a:ext cx="55146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Конкурс «А ну-ка, парни!»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3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K:\лагерь зима 2013-14\PIC_0025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3573016"/>
            <a:ext cx="3816424" cy="2870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K:\лагерь зима 2013-14\PIC_00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6"/>
            <a:ext cx="3974402" cy="2870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K:\лагерь зима 2013-14\PIC_00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25691"/>
            <a:ext cx="3672408" cy="285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E:\SAM_29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5691"/>
            <a:ext cx="4118418" cy="283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52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амира\Pictures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/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пресс-центра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364" y="1268760"/>
            <a:ext cx="8363272" cy="50734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1. Пресс-центр  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выбирается и утверждается на первом заседании Совета дела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2. Пресс –центр является голосом Совета дела.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3. В функции пресс-центра входят: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* Организация выпуска стенгазет, </a:t>
            </a:r>
            <a:r>
              <a:rPr lang="ru-RU" sz="7200" b="1" dirty="0" err="1" smtClean="0">
                <a:latin typeface="Times New Roman" pitchFamily="18" charset="0"/>
                <a:cs typeface="Times New Roman" pitchFamily="18" charset="0"/>
              </a:rPr>
              <a:t>сан.бюллетней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, «Молний», отражающих итоги жизнедеятельности учащихся;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* Оформление уголка Совета дела;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* Воспитание эстетических чувств у учащихся;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* Информирование учащихся, педагогов, родителей о жизни школы, событиях, мероприятиях, решениях Совета дела школы, достижениях.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4. Руководит работой пресс-центра редактор. Он отвечает за содержание, направление газеты и решает все организационные работы, отвечает за размещение готовых материалов на газетной полосе с соблюдением их значимости, применением рисунков, фотографий и всех оформительских моментов.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5. Ответственный секретарь делает первоначальную план-сетку размещения будущих материалов на газетной полосе. К нему поступает весь материал номера для проведения основной литературной правки-обработки.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6. Художник несет ответственность за художественное оформление газеты.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Анализ деятельности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пресс-центра  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представляется на последнем заседании Совета дела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399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Дамира\Desktop\фотки\PIC_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68778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G:\Новая папка (3)\b-2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0648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E:\фото\DSCN019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3319775" cy="2546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E:\фотки_муса\100_98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211" y="4181333"/>
            <a:ext cx="3505125" cy="26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Дамира\Desktop\фотки\День мам\102_06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76872"/>
            <a:ext cx="3312368" cy="248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4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амира\Pictures\289497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24942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сектора бережливости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28592"/>
          </a:xfrm>
        </p:spPr>
        <p:txBody>
          <a:bodyPr>
            <a:normAutofit fontScale="92500" lnSpcReduction="10000"/>
          </a:bodyPr>
          <a:lstStyle/>
          <a:p>
            <a:pPr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Сектор бережливости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выбирается и утверждается на первом заседании Совета дела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Сектор бережливости создается для контроля за бережным отношением к школьному имуществу.</a:t>
            </a:r>
          </a:p>
          <a:p>
            <a:pPr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функции сектора бережливости входят: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выявление нарушений;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организация дежурства в школе;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охрана порядка на школьных вечерах;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контроль за бережным отношением использования  электроэнергии и воды в школе;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ознакомление учащихся школы с правилами безопасности поведения;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осуществление контроля за выполнением требований внутреннего распорядка.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Руководит работой сектора бережливости ответственный за бережливость. Он отвечает за выполнением всех функций работы сектора, проверяет посещаемость учебных занятий, контролирует за порядком и дисциплиной в школе.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деятельности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сектора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бережливости представляется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 последнем заседании Совета дела</a:t>
            </a:r>
            <a:endParaRPr lang="ru-RU" sz="1800" dirty="0"/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822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Дамира\Pictures\685783-08cface11b3a84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3"/>
            <a:ext cx="9144000" cy="685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258000" cy="850106"/>
          </a:xfrm>
        </p:spPr>
        <p:txBody>
          <a:bodyPr/>
          <a:lstStyle/>
          <a:p>
            <a:r>
              <a:rPr lang="ru-RU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санитарного сектора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Санитарный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сектор выбирается и утверждается на первом заседании Совета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дела</a:t>
            </a:r>
          </a:p>
          <a:p>
            <a:pPr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Санитарный сектор создается для контроля санитарного состояния школы и классных кабинетов.</a:t>
            </a:r>
          </a:p>
          <a:p>
            <a:pPr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функции санитарного сектора входят: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* Проверка состояния внешнего вида;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* Проверка чистоты классных кабинетов и школы;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 Руководит работой санитарного сектора ответственный за санитарное состояние. Он отвечает за выполнение всех функций работы сектора, следит за выполнением общего распорядка дня школы, режимом открытия окон (режимом проветривания кабинетов).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Анализ деятельности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санитарного сектора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представляется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последнем заседании Совета дела</a:t>
            </a:r>
            <a:endParaRPr lang="ru-RU" sz="1800" b="1" dirty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8993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Дамира\Desktop\фон\фон 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538" y="116632"/>
            <a:ext cx="8229600" cy="894251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Обучение здоровью в школе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5" name="Picture 2" descr="C:\Users\Дамира\Documents\фотки\SAM_24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02" y="850008"/>
            <a:ext cx="3116164" cy="233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амира\Pictures\лагерь2011 июнь\DSC062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56992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Дамира\Documents\фотки\SAM_27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810867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954195" y="5469448"/>
            <a:ext cx="508230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Устный журнал </a:t>
            </a:r>
          </a:p>
          <a:p>
            <a:pPr algn="ctr"/>
            <a:r>
              <a:rPr lang="ru-RU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«Здоровье-огромное богатство»</a:t>
            </a:r>
          </a:p>
          <a:p>
            <a:pPr algn="ctr"/>
            <a:r>
              <a:rPr lang="ru-RU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сельской библиотеке</a:t>
            </a:r>
            <a:endParaRPr lang="ru-RU" sz="2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4" name="Picture 3" descr="E:\7 кл. медпункт 0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45" y="3356992"/>
            <a:ext cx="3043650" cy="22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23528" y="5531004"/>
            <a:ext cx="32603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Медосмотр детей проводим </a:t>
            </a:r>
          </a:p>
          <a:p>
            <a:pPr algn="ctr"/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совместно с сельским ФАП, ЦРБ </a:t>
            </a:r>
            <a:endParaRPr lang="ru-RU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470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:\фон\фон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40" y="6555"/>
            <a:ext cx="9135260" cy="685144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7049" y="145583"/>
            <a:ext cx="84249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Совет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организует работу отряда вожатых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9451" y="952414"/>
            <a:ext cx="858247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ОТРЯДНЫЙ ВОЖАТЫЙ ДОЛЖЕН УМЕТЬ: </a:t>
            </a:r>
            <a:endParaRPr lang="ru-RU" b="1" dirty="0"/>
          </a:p>
          <a:p>
            <a:r>
              <a:rPr lang="ru-RU" dirty="0"/>
              <a:t>Может провести линейку, отдать рапорт;</a:t>
            </a:r>
          </a:p>
          <a:p>
            <a:r>
              <a:rPr lang="ru-RU" dirty="0"/>
              <a:t>Может организовать не менее 10 игр, в том числе   подвижных, интеллектуальных, с залом;</a:t>
            </a:r>
          </a:p>
          <a:p>
            <a:r>
              <a:rPr lang="ru-RU" dirty="0"/>
              <a:t>знает историю детского движения республики, России;</a:t>
            </a:r>
          </a:p>
          <a:p>
            <a:r>
              <a:rPr lang="ru-RU" dirty="0"/>
              <a:t>знает Устав “Планеты А-4”;</a:t>
            </a:r>
          </a:p>
          <a:p>
            <a:r>
              <a:rPr lang="ru-RU" dirty="0"/>
              <a:t>может провести беседу на отрядном сборе следопытов, наследников;</a:t>
            </a:r>
          </a:p>
          <a:p>
            <a:r>
              <a:rPr lang="ru-RU" dirty="0"/>
              <a:t>знает и может разучить с ребятами не менее 10 песен;</a:t>
            </a:r>
          </a:p>
          <a:p>
            <a:r>
              <a:rPr lang="ru-RU" dirty="0"/>
              <a:t>знаком с основами туристской техники;</a:t>
            </a:r>
          </a:p>
          <a:p>
            <a:r>
              <a:rPr lang="ru-RU" dirty="0"/>
              <a:t>знаком с диагностикой, может составить вопросы для анкеты, провести тестирование;</a:t>
            </a:r>
          </a:p>
          <a:p>
            <a:r>
              <a:rPr lang="ru-RU" dirty="0"/>
              <a:t>знает программы CHT “Спутник следопыта”, “ Путь к наследию”, “ Татарстана в 3-м тысячелетии, может предложить формы работы в рамках этих программ;</a:t>
            </a:r>
          </a:p>
          <a:p>
            <a:r>
              <a:rPr lang="ru-RU" dirty="0"/>
              <a:t>умеет организовать дело, распределить поручения и обязанности между членами отряда;</a:t>
            </a:r>
          </a:p>
          <a:p>
            <a:r>
              <a:rPr lang="ru-RU" dirty="0"/>
              <a:t>может провести беседу по подготовке к вступлению в </a:t>
            </a:r>
            <a:r>
              <a:rPr lang="ru-RU" dirty="0" err="1"/>
              <a:t>д.о</a:t>
            </a:r>
            <a:r>
              <a:rPr lang="ru-RU" dirty="0"/>
              <a:t>. “Планета А-4” с ребятами, не являющимися членами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1578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L:\фон\фон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6848" y="-413645"/>
            <a:ext cx="9753600" cy="73152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142852"/>
            <a:ext cx="8715436" cy="24622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Вожатый! Ты-друг ребят. Проявляй инициативу, творчество, смекалку.</a:t>
            </a:r>
          </a:p>
          <a:p>
            <a:r>
              <a:rPr lang="ru-RU" sz="2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Скука- твой враг. Пусть будет твоя фантазия крылатой!</a:t>
            </a:r>
          </a:p>
          <a:p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Главное- улыбка. Грусть оставь за порогом школы!</a:t>
            </a:r>
          </a:p>
          <a:p>
            <a:r>
              <a:rPr lang="ru-RU" sz="2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 обещай ребятам «золотых гор». Сказал –сделай!</a:t>
            </a:r>
          </a:p>
          <a:p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Стал вожатым – не пищи, легкой жизни не ищи!</a:t>
            </a:r>
          </a:p>
          <a:p>
            <a:pPr algn="ctr"/>
            <a:endParaRPr lang="ru-RU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204864"/>
            <a:ext cx="40324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значит:</a:t>
            </a:r>
            <a:endParaRPr lang="ru-RU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9532" y="3128194"/>
            <a:ext cx="8424936" cy="28315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endParaRPr lang="ru-RU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Все время вперед!</a:t>
            </a:r>
          </a:p>
          <a:p>
            <a:pPr algn="just"/>
            <a:r>
              <a:rPr lang="ru-RU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Быть примером во всем – в словах, в делах, в любых мелочах!</a:t>
            </a:r>
          </a:p>
          <a:p>
            <a:pPr algn="just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Быть хорошим товарищем, добрым и справедливым!</a:t>
            </a:r>
          </a:p>
          <a:p>
            <a:pPr algn="just"/>
            <a:r>
              <a:rPr lang="ru-RU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Никогда не оскорблять ребят подозрением, не навязывать своих мнений и решений!</a:t>
            </a:r>
          </a:p>
          <a:p>
            <a:pPr algn="just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Не быть равнодушным!</a:t>
            </a:r>
          </a:p>
          <a:p>
            <a:pPr algn="just"/>
            <a:r>
              <a:rPr lang="ru-RU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* Быть честным, не обещать невозможного, доделывать все до конца, не останавливаться на полпути!</a:t>
            </a:r>
            <a:endParaRPr lang="ru-RU" sz="2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10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фон\фон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46" y="0"/>
            <a:ext cx="10801350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J:\x_376a33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5944" y="260648"/>
            <a:ext cx="3497952" cy="435771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62762" y="1000107"/>
            <a:ext cx="514353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Нафикова</a:t>
            </a:r>
          </a:p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Аделя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Радиковна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21260" y="4071942"/>
            <a:ext cx="756736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Вожатая 6 класса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Заняла 3 место на районном конкурсе «Замечательный 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вожатый»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2" descr="G:\2014-12-16 диплом33\диплом32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8295"/>
            <a:ext cx="2531889" cy="341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4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фон\фон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169863"/>
            <a:ext cx="10801350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пользователь\Мои документы\Мои рисунки\смоуправлене 2011\SAM_12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0"/>
            <a:ext cx="4143372" cy="3429793"/>
          </a:xfrm>
          <a:prstGeom prst="rect">
            <a:avLst/>
          </a:prstGeom>
          <a:noFill/>
        </p:spPr>
      </p:pic>
      <p:pic>
        <p:nvPicPr>
          <p:cNvPr id="4100" name="Picture 4" descr="C:\Documents and Settings\пользователь\Мои документы\папка дамиры\нов год фото 2011\новогодние праздники\SAM_26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50471"/>
            <a:ext cx="4143372" cy="3107529"/>
          </a:xfrm>
          <a:prstGeom prst="rect">
            <a:avLst/>
          </a:prstGeom>
          <a:noFill/>
        </p:spPr>
      </p:pic>
      <p:pic>
        <p:nvPicPr>
          <p:cNvPr id="8" name="Picture 2" descr="C:\Documents and Settings\пользователь\Рабочий стол\аделя\PIC_00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9583" y="3799461"/>
            <a:ext cx="4155752" cy="2933534"/>
          </a:xfrm>
          <a:prstGeom prst="rect">
            <a:avLst/>
          </a:prstGeom>
          <a:noFill/>
        </p:spPr>
      </p:pic>
      <p:pic>
        <p:nvPicPr>
          <p:cNvPr id="9" name="Picture 4" descr="C:\Users\Дамира\Desktop\вожатый\P101068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450"/>
            <a:ext cx="4143372" cy="323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208912" cy="568863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ОЖИДАЕМЫЕ РЕЗУЛЬТАТЫ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* Формирование </a:t>
            </a:r>
            <a:r>
              <a:rPr lang="ru-RU" dirty="0"/>
              <a:t>у старшеклассников представления о себе в </a:t>
            </a:r>
            <a:r>
              <a:rPr lang="ru-RU" dirty="0" smtClean="0"/>
              <a:t>профессиональной </a:t>
            </a:r>
            <a:r>
              <a:rPr lang="ru-RU" dirty="0"/>
              <a:t>роли помощника вожатого (перспектива дальнейшей </a:t>
            </a:r>
            <a:r>
              <a:rPr lang="ru-RU" dirty="0" smtClean="0"/>
              <a:t>профессиональной </a:t>
            </a:r>
            <a:r>
              <a:rPr lang="ru-RU" dirty="0"/>
              <a:t>деятельности у старшеклассников). </a:t>
            </a:r>
          </a:p>
          <a:p>
            <a:pPr marL="0" indent="0">
              <a:buNone/>
            </a:pPr>
            <a:r>
              <a:rPr lang="ru-RU" dirty="0" smtClean="0"/>
              <a:t>* Получение </a:t>
            </a:r>
            <a:r>
              <a:rPr lang="ru-RU" dirty="0"/>
              <a:t>ребятами первоначальных знаний правовой, психолого-педагогической грамотности. </a:t>
            </a:r>
          </a:p>
          <a:p>
            <a:pPr marL="0" indent="0">
              <a:buNone/>
            </a:pPr>
            <a:r>
              <a:rPr lang="ru-RU" dirty="0" smtClean="0"/>
              <a:t>* Приобретение </a:t>
            </a:r>
            <a:r>
              <a:rPr lang="ru-RU" dirty="0"/>
              <a:t>учащимися коммуникативного опыта, опыта </a:t>
            </a:r>
            <a:r>
              <a:rPr lang="ru-RU" dirty="0" smtClean="0"/>
              <a:t>самоорганизации</a:t>
            </a:r>
            <a:r>
              <a:rPr lang="ru-RU" dirty="0"/>
              <a:t>, опыта позитивной социализации. </a:t>
            </a:r>
          </a:p>
          <a:p>
            <a:pPr marL="0" indent="0">
              <a:buNone/>
            </a:pPr>
            <a:r>
              <a:rPr lang="ru-RU" dirty="0" smtClean="0"/>
              <a:t>* Получение </a:t>
            </a:r>
            <a:r>
              <a:rPr lang="ru-RU" dirty="0"/>
              <a:t>эмоционально-нравственной поддержки в самоопределении. </a:t>
            </a:r>
          </a:p>
          <a:p>
            <a:pPr marL="0" indent="0">
              <a:buNone/>
            </a:pPr>
            <a:r>
              <a:rPr lang="ru-RU" dirty="0" smtClean="0"/>
              <a:t>* Развитие </a:t>
            </a:r>
            <a:r>
              <a:rPr lang="ru-RU" dirty="0"/>
              <a:t>творческого потенциала каждого участника. </a:t>
            </a:r>
          </a:p>
          <a:p>
            <a:pPr marL="0" indent="0">
              <a:buNone/>
            </a:pPr>
            <a:r>
              <a:rPr lang="ru-RU" dirty="0" smtClean="0"/>
              <a:t>* Формирование </a:t>
            </a:r>
            <a:r>
              <a:rPr lang="ru-RU" dirty="0"/>
              <a:t>отряда юных вожатых, который сможет провести КТД, </a:t>
            </a:r>
            <a:r>
              <a:rPr lang="ru-RU" dirty="0" smtClean="0"/>
              <a:t>познакомить </a:t>
            </a:r>
            <a:r>
              <a:rPr lang="ru-RU" dirty="0"/>
              <a:t>и развлечь детей с помощью игры, провести </a:t>
            </a:r>
            <a:r>
              <a:rPr lang="ru-RU" dirty="0" err="1"/>
              <a:t>орг.сбор</a:t>
            </a:r>
            <a:r>
              <a:rPr lang="ru-RU" dirty="0"/>
              <a:t>, </a:t>
            </a:r>
            <a:r>
              <a:rPr lang="ru-RU" dirty="0" smtClean="0"/>
              <a:t>музыкальный </a:t>
            </a:r>
            <a:r>
              <a:rPr lang="ru-RU" dirty="0"/>
              <a:t>час, помочь взрослым в проведении спортивного мероприятия, </a:t>
            </a:r>
            <a:r>
              <a:rPr lang="ru-RU" dirty="0" smtClean="0"/>
              <a:t>соблюдая </a:t>
            </a:r>
            <a:r>
              <a:rPr lang="ru-RU" dirty="0"/>
              <a:t>все правила техники безопасности, и др. </a:t>
            </a:r>
          </a:p>
          <a:p>
            <a:pPr marL="0" indent="0">
              <a:buNone/>
            </a:pPr>
            <a:r>
              <a:rPr lang="ru-RU" dirty="0" smtClean="0"/>
              <a:t>* Взаимодействие </a:t>
            </a:r>
            <a:r>
              <a:rPr lang="ru-RU" dirty="0"/>
              <a:t>со специалистами, сбор методического материала по итогам работы, обобщение и систематизация приобретенных знаний. </a:t>
            </a:r>
          </a:p>
          <a:p>
            <a:pPr marL="0" indent="0">
              <a:buNone/>
            </a:pPr>
            <a:r>
              <a:rPr lang="ru-RU" dirty="0" smtClean="0"/>
              <a:t>* Прогнозирование </a:t>
            </a:r>
            <a:r>
              <a:rPr lang="ru-RU" dirty="0"/>
              <a:t>и корректирование программы </a:t>
            </a:r>
            <a:r>
              <a:rPr lang="ru-RU" dirty="0" smtClean="0"/>
              <a:t>«отряда  </a:t>
            </a:r>
            <a:r>
              <a:rPr lang="ru-RU" dirty="0"/>
              <a:t>вожатых» на </a:t>
            </a:r>
            <a:r>
              <a:rPr lang="ru-RU" dirty="0" smtClean="0"/>
              <a:t>следующий </a:t>
            </a:r>
            <a:r>
              <a:rPr lang="ru-RU" dirty="0"/>
              <a:t>учебный год с </a:t>
            </a:r>
            <a:r>
              <a:rPr lang="ru-RU" dirty="0" smtClean="0"/>
              <a:t>учетом </a:t>
            </a:r>
            <a:r>
              <a:rPr lang="ru-RU" dirty="0"/>
              <a:t>всех выявленных недостатков.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5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Сектор шефской работы сектор создается для контроля за состоянием шефской работы в школе, воспитания у учащихся гуманизма и способности к сопереживанию.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В функции шефского сектора входят: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организация работы клуба отрядных вожатых;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оказание помощи младшим;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 забота о ветеранах, учителях-пенсионерах, престарелых и одиноких людях.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Руководит шефской работой ответственный за шефскую работу, следит за организацией шефской помощи ветеранам, учителям-пенсионерам.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Анализ деятельности сектора шефской работы представляется на последнем заседании Совета дела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79073" y="53352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Шефская работа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72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1451" y="332656"/>
            <a:ext cx="7125113" cy="92447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Наши учителя-пенсионеры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Дамира\Desktop\все с рабочего стола\отчет меропрриятия\P92908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886200" cy="291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амира\Desktop\все с рабочего стола\отчет меропрриятия\P92908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3998070" cy="299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7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фон\фон 1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4" descr="C:\Users\Разия\Desktop\фарида фото\100_12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4265612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6" descr="C:\Users\Разия\Desktop\фарида фото\100_12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3573463"/>
            <a:ext cx="4248150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59131" y="1263794"/>
            <a:ext cx="4716016" cy="42473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Мы чтим </a:t>
            </a:r>
          </a:p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 помним </a:t>
            </a:r>
          </a:p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подвиги наших </a:t>
            </a:r>
          </a:p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ветеранов</a:t>
            </a:r>
          </a:p>
        </p:txBody>
      </p:sp>
    </p:spTree>
    <p:extLst>
      <p:ext uri="{BB962C8B-B14F-4D97-AF65-F5344CB8AC3E}">
        <p14:creationId xmlns:p14="http://schemas.microsoft.com/office/powerpoint/2010/main" val="32453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он\фон 1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89994" y="260648"/>
            <a:ext cx="46535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Шефская работа (5-10 класс)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55771"/>
            <a:ext cx="3096344" cy="283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710" y="783868"/>
            <a:ext cx="3888432" cy="2818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43" y="3745129"/>
            <a:ext cx="37719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710" y="3717032"/>
            <a:ext cx="3940224" cy="299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5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фон\фон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163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4" descr="C:\Users\Разия\Desktop\фарида фото\100_1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032" y="193675"/>
            <a:ext cx="4272412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 descr="C:\Users\Разия\Desktop\фарида фото\100_12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93675"/>
            <a:ext cx="42656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 descr="C:\Users\Разия\Desktop\фарида фото\100_12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5" y="3125418"/>
            <a:ext cx="4735512" cy="355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6180" y="5733256"/>
            <a:ext cx="775379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Тимуровцы – это МЫ!</a:t>
            </a:r>
          </a:p>
        </p:txBody>
      </p:sp>
    </p:spTree>
    <p:extLst>
      <p:ext uri="{BB962C8B-B14F-4D97-AF65-F5344CB8AC3E}">
        <p14:creationId xmlns:p14="http://schemas.microsoft.com/office/powerpoint/2010/main" val="405763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PIC_00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350" y="2492896"/>
            <a:ext cx="2905125" cy="217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E:\PIC_00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3009900" cy="2256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E:\PIC_00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6672"/>
            <a:ext cx="3453765" cy="25901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429953" y="4941168"/>
            <a:ext cx="628409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Встреча с Афганцами- 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одна из традиций школы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618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046" y="2420888"/>
            <a:ext cx="3876191" cy="29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Рисунок 34" descr="C:\Documents and Settings\пользователь\Мои документы\Мои рисунки\фото 5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4" y="830615"/>
            <a:ext cx="3384377" cy="238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Рисунок 33" descr="C:\Documents and Settings\пользователь\Мои документы\Мои рисунки\фото 2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" y="4365104"/>
            <a:ext cx="3271176" cy="246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Рисунок 25" descr="C:\Documents and Settings\пользователь\Мои документы\Мои рисунки\экс1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365104"/>
            <a:ext cx="3563888" cy="246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Рисунок 36" descr="C:\Documents and Settings\пользователь\Мои документы\Мои рисунки\фото 9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87" y="830615"/>
            <a:ext cx="3341513" cy="254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30130" y="122729"/>
            <a:ext cx="6462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Музыкально-литературный монтаж, </a:t>
            </a: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посвященный Дню Победы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924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амира\Desktop\вожатый\P10201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4048298" cy="303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Дамира\Desktop\все фото\азнакаево\IMG_45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3969939" cy="264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PIC_0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377" y="594970"/>
            <a:ext cx="3794594" cy="284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Дамира\Desktop\доо\форма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3" b="14875"/>
          <a:stretch/>
        </p:blipFill>
        <p:spPr bwMode="auto">
          <a:xfrm>
            <a:off x="395536" y="3819337"/>
            <a:ext cx="3981450" cy="2760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048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фон\фон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476672"/>
            <a:ext cx="8343119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Предполагаемые результаты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 результате реализации программы предполагается следующее: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-наличие сформированного ученического коллектива, управляющего делами классов и школы;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- повышение активности и заинтересованности учащихся в деятельности ученического самоуправления;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-самостоятельное выполнение поручений;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-самостоятельная разработка бесед, мероприятий;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- активное участие в общешкольных и районных  мероприятиях;</a:t>
            </a: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-овладение детьми элементов самоанализа и самооценки.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1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7920880" cy="513155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Лидерские качества, заложенные в школе,  стали результатом статуса многих выпускников: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Наиль Ибрагимов- </a:t>
            </a:r>
            <a:r>
              <a:rPr lang="ru-RU" b="1" dirty="0" smtClean="0">
                <a:solidFill>
                  <a:srgbClr val="FF0000"/>
                </a:solidFill>
              </a:rPr>
              <a:t>доктор математических наук, профессор, директор математического центра «Алга», в Швейцарии;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rgbClr val="002060"/>
                </a:solidFill>
              </a:rPr>
              <a:t>Мазитов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Низип</a:t>
            </a:r>
            <a:r>
              <a:rPr lang="ru-RU" b="1" dirty="0" smtClean="0">
                <a:solidFill>
                  <a:srgbClr val="002060"/>
                </a:solidFill>
              </a:rPr>
              <a:t>- </a:t>
            </a:r>
            <a:r>
              <a:rPr lang="ru-RU" b="1" dirty="0" smtClean="0">
                <a:solidFill>
                  <a:srgbClr val="FF0000"/>
                </a:solidFill>
              </a:rPr>
              <a:t>доктор сельскохозяйственных наук, профессор, академик НИИ;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Ренат Губайдуллин- </a:t>
            </a:r>
            <a:r>
              <a:rPr lang="ru-RU" b="1" dirty="0" smtClean="0">
                <a:solidFill>
                  <a:srgbClr val="FF0000"/>
                </a:solidFill>
              </a:rPr>
              <a:t>председатель Союза композиторов г. Набережные Челны Республики Татарстан, композитор;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Многие наши выпускники занимают руководящие должности в различных отраслях не только района, республики, но и в </a:t>
            </a:r>
            <a:r>
              <a:rPr lang="ru-RU" b="1" dirty="0" err="1" smtClean="0">
                <a:solidFill>
                  <a:srgbClr val="FF0000"/>
                </a:solidFill>
              </a:rPr>
              <a:t>Россиии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>
              <a:buFontTx/>
              <a:buChar char="-"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7189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фон\фон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71600" y="1916832"/>
            <a:ext cx="77153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49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839</TotalTime>
  <Words>2123</Words>
  <Application>Microsoft Office PowerPoint</Application>
  <PresentationFormat>Экран (4:3)</PresentationFormat>
  <Paragraphs>279</Paragraphs>
  <Slides>52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Spring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такое детское самоуправление?  </vt:lpstr>
      <vt:lpstr>Презентация PowerPoint</vt:lpstr>
      <vt:lpstr>Презентация PowerPoint</vt:lpstr>
      <vt:lpstr>Ежегодно в октябре месяце проводим день самоуправления</vt:lpstr>
      <vt:lpstr>Наши ученики- депутаты районной Думы</vt:lpstr>
      <vt:lpstr>Презентация PowerPoint</vt:lpstr>
      <vt:lpstr>   Самоуправление - один из методов развития лидерских      качеств подростков  </vt:lpstr>
      <vt:lpstr>Презентация PowerPoint</vt:lpstr>
      <vt:lpstr>Презентация PowerPoint</vt:lpstr>
      <vt:lpstr>     </vt:lpstr>
      <vt:lpstr>     </vt:lpstr>
      <vt:lpstr>Презентация PowerPoint</vt:lpstr>
      <vt:lpstr>Презентация PowerPoint</vt:lpstr>
      <vt:lpstr>Работа трудового сектора</vt:lpstr>
      <vt:lpstr>Презентация PowerPoint</vt:lpstr>
      <vt:lpstr>Презентация PowerPoint</vt:lpstr>
      <vt:lpstr>Работа учебного  сектора </vt:lpstr>
      <vt:lpstr>Презентация PowerPoint</vt:lpstr>
      <vt:lpstr>Работа спортивного  сектора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пресс-центра</vt:lpstr>
      <vt:lpstr>Презентация PowerPoint</vt:lpstr>
      <vt:lpstr>Работа сектора бережливости</vt:lpstr>
      <vt:lpstr>Работа санитарного сектора </vt:lpstr>
      <vt:lpstr>Обучение здоровью в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учителя-пенсионеры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Дамира</dc:creator>
  <cp:lastModifiedBy>Дамира</cp:lastModifiedBy>
  <cp:revision>85</cp:revision>
  <dcterms:created xsi:type="dcterms:W3CDTF">2014-12-13T07:10:20Z</dcterms:created>
  <dcterms:modified xsi:type="dcterms:W3CDTF">2014-12-16T05:26:26Z</dcterms:modified>
</cp:coreProperties>
</file>